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0"/>
  </p:notesMasterIdLst>
  <p:sldIdLst>
    <p:sldId id="409" r:id="rId2"/>
    <p:sldId id="893" r:id="rId3"/>
    <p:sldId id="257" r:id="rId4"/>
    <p:sldId id="894" r:id="rId5"/>
    <p:sldId id="897" r:id="rId6"/>
    <p:sldId id="807" r:id="rId7"/>
    <p:sldId id="808" r:id="rId8"/>
    <p:sldId id="830" r:id="rId9"/>
    <p:sldId id="831" r:id="rId10"/>
    <p:sldId id="832" r:id="rId11"/>
    <p:sldId id="833" r:id="rId12"/>
    <p:sldId id="834" r:id="rId13"/>
    <p:sldId id="835" r:id="rId14"/>
    <p:sldId id="811" r:id="rId15"/>
    <p:sldId id="812" r:id="rId16"/>
    <p:sldId id="813" r:id="rId17"/>
    <p:sldId id="814" r:id="rId18"/>
    <p:sldId id="815" r:id="rId19"/>
    <p:sldId id="816" r:id="rId20"/>
    <p:sldId id="817" r:id="rId21"/>
    <p:sldId id="818" r:id="rId22"/>
    <p:sldId id="819" r:id="rId23"/>
    <p:sldId id="829" r:id="rId24"/>
    <p:sldId id="820" r:id="rId25"/>
    <p:sldId id="821" r:id="rId26"/>
    <p:sldId id="822" r:id="rId27"/>
    <p:sldId id="823" r:id="rId28"/>
    <p:sldId id="824" r:id="rId29"/>
    <p:sldId id="825" r:id="rId30"/>
    <p:sldId id="826" r:id="rId31"/>
    <p:sldId id="827" r:id="rId32"/>
    <p:sldId id="828" r:id="rId33"/>
    <p:sldId id="898" r:id="rId34"/>
    <p:sldId id="895" r:id="rId35"/>
    <p:sldId id="863" r:id="rId36"/>
    <p:sldId id="864" r:id="rId37"/>
    <p:sldId id="892" r:id="rId38"/>
    <p:sldId id="865" r:id="rId39"/>
    <p:sldId id="866" r:id="rId40"/>
    <p:sldId id="836" r:id="rId41"/>
    <p:sldId id="837" r:id="rId42"/>
    <p:sldId id="838" r:id="rId43"/>
    <p:sldId id="900" r:id="rId44"/>
    <p:sldId id="899" r:id="rId45"/>
    <p:sldId id="896" r:id="rId46"/>
    <p:sldId id="840" r:id="rId47"/>
    <p:sldId id="841" r:id="rId48"/>
    <p:sldId id="842" r:id="rId49"/>
    <p:sldId id="843" r:id="rId50"/>
    <p:sldId id="844" r:id="rId51"/>
    <p:sldId id="845" r:id="rId52"/>
    <p:sldId id="846" r:id="rId53"/>
    <p:sldId id="847" r:id="rId54"/>
    <p:sldId id="848" r:id="rId55"/>
    <p:sldId id="849" r:id="rId56"/>
    <p:sldId id="850" r:id="rId57"/>
    <p:sldId id="851" r:id="rId58"/>
    <p:sldId id="852" r:id="rId59"/>
    <p:sldId id="853" r:id="rId60"/>
    <p:sldId id="854" r:id="rId61"/>
    <p:sldId id="855" r:id="rId62"/>
    <p:sldId id="856" r:id="rId63"/>
    <p:sldId id="902" r:id="rId64"/>
    <p:sldId id="857" r:id="rId65"/>
    <p:sldId id="858" r:id="rId66"/>
    <p:sldId id="859" r:id="rId67"/>
    <p:sldId id="860" r:id="rId68"/>
    <p:sldId id="868" r:id="rId69"/>
    <p:sldId id="869" r:id="rId70"/>
    <p:sldId id="870" r:id="rId71"/>
    <p:sldId id="871" r:id="rId72"/>
    <p:sldId id="874" r:id="rId73"/>
    <p:sldId id="876" r:id="rId74"/>
    <p:sldId id="877" r:id="rId75"/>
    <p:sldId id="878" r:id="rId76"/>
    <p:sldId id="879" r:id="rId77"/>
    <p:sldId id="880" r:id="rId78"/>
    <p:sldId id="881" r:id="rId79"/>
    <p:sldId id="882" r:id="rId80"/>
    <p:sldId id="883" r:id="rId81"/>
    <p:sldId id="884" r:id="rId82"/>
    <p:sldId id="885" r:id="rId83"/>
    <p:sldId id="886" r:id="rId84"/>
    <p:sldId id="887" r:id="rId85"/>
    <p:sldId id="888" r:id="rId86"/>
    <p:sldId id="889" r:id="rId87"/>
    <p:sldId id="890" r:id="rId88"/>
    <p:sldId id="901" r:id="rId8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D73"/>
    <a:srgbClr val="FFDF00"/>
    <a:srgbClr val="C0F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24" autoAdjust="0"/>
    <p:restoredTop sz="86443"/>
  </p:normalViewPr>
  <p:slideViewPr>
    <p:cSldViewPr snapToGrid="0" snapToObjects="1">
      <p:cViewPr>
        <p:scale>
          <a:sx n="138" d="100"/>
          <a:sy n="138" d="100"/>
        </p:scale>
        <p:origin x="864" y="5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7" d="100"/>
        <a:sy n="9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0A008-17DF-AA47-8620-D4665CDB6838}" type="datetimeFigureOut">
              <a:rPr lang="en-US" smtClean="0"/>
              <a:t>5/17/20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ACBEE-650B-5141-BC0A-1AA8436F6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89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3d79d4009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3d79d4009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699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0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61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66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8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ideally: measure the expression of every gene in every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Samples only a small part of the transcriptome per cell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 Tens of millions of individual</a:t>
            </a:r>
            <a:r>
              <a:rPr lang="en-US" baseline="0" dirty="0"/>
              <a:t> measurements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94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49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8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6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5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11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your favorite sport to follow?</a:t>
            </a:r>
          </a:p>
          <a:p>
            <a:r>
              <a:rPr lang="en-US"/>
              <a:t>https://www.polleverywhere.com/free_text_polls/7LGXUTWaEUqN1IxXEZ3AP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538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63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52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54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71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93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6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6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1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73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07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04974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43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19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689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35995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656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567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448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902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955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78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74012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290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9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 mutual nearest neighbor (MNN) normalization linear or non-linear?</a:t>
            </a:r>
          </a:p>
          <a:p>
            <a:r>
              <a:rPr lang="en-US"/>
              <a:t>https://www.polleverywhere.com/multiple_choice_polls/mnsSK1uYGDPag7UUXFzhc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263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81582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baseline="0" dirty="0"/>
              <a:t>The number of cell types is QUANTITY for which ONLY ESTIMATES.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“List of distinct cell types in the adult human body” </a:t>
            </a:r>
            <a:r>
              <a:rPr lang="en-US" b="1" baseline="0" dirty="0"/>
              <a:t>~220 </a:t>
            </a:r>
            <a:r>
              <a:rPr lang="en-US" baseline="0" dirty="0"/>
              <a:t>cell types.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Is this number</a:t>
            </a:r>
            <a:r>
              <a:rPr lang="en-US" b="1" baseline="0" dirty="0"/>
              <a:t> essential</a:t>
            </a:r>
            <a:r>
              <a:rPr lang="en-US" b="0" baseline="0" dirty="0"/>
              <a:t>?</a:t>
            </a:r>
            <a:endParaRPr lang="en-US" baseline="0" dirty="0"/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May seem obvious, but defining CELL TYPE </a:t>
            </a:r>
            <a:r>
              <a:rPr lang="en-US" b="1" baseline="0" dirty="0"/>
              <a:t>precisely</a:t>
            </a:r>
            <a:r>
              <a:rPr lang="en-US" b="0" baseline="0" dirty="0"/>
              <a:t>, is not straight forward, open to revision</a:t>
            </a:r>
          </a:p>
          <a:p>
            <a:pPr marL="171450" indent="-171450">
              <a:buFont typeface="Arial"/>
              <a:buChar char="•"/>
            </a:pPr>
            <a:r>
              <a:rPr lang="en-US" b="0" baseline="0" dirty="0"/>
              <a:t>Even looking at </a:t>
            </a:r>
            <a:r>
              <a:rPr lang="en-US" b="1" baseline="0" dirty="0"/>
              <a:t>just one system, the blood </a:t>
            </a:r>
            <a:r>
              <a:rPr lang="en-US" b="0" baseline="0" dirty="0"/>
              <a:t>and the bone marrow niche that generates it, </a:t>
            </a:r>
            <a:r>
              <a:rPr lang="en-US" b="1" baseline="0" dirty="0"/>
              <a:t>still new facets</a:t>
            </a:r>
            <a:r>
              <a:rPr lang="en-US" b="0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658AB-D1E8-A345-8BA3-7290EFF7750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415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95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we would</a:t>
            </a:r>
            <a:r>
              <a:rPr lang="en-US" baseline="0" dirty="0"/>
              <a:t> want to see.</a:t>
            </a:r>
          </a:p>
          <a:p>
            <a:pPr marL="228600" indent="-228600">
              <a:buAutoNum type="arabicPeriod"/>
            </a:pPr>
            <a:r>
              <a:rPr lang="en-US" baseline="0" dirty="0"/>
              <a:t>Cell types are well separated</a:t>
            </a:r>
          </a:p>
          <a:p>
            <a:pPr marL="228600" indent="-228600">
              <a:buAutoNum type="arabicPeriod"/>
            </a:pPr>
            <a:r>
              <a:rPr lang="en-US" baseline="0" dirty="0"/>
              <a:t>We can see additional structure that is missed by the manual gating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658AB-D1E8-A345-8BA3-7290EFF7750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491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837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873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03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the intrinsic or latent dimensionality of this data?</a:t>
            </a:r>
          </a:p>
          <a:p>
            <a:r>
              <a:rPr lang="en-US"/>
              <a:t>https://www.polleverywhere.com/multiple_choice_polls/VuedMRPvKyIBbCuDhPHwO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216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86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618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733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99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159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098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41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653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27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48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456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301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you think KMeans interations from a given initialization will converge at a single solution?</a:t>
            </a:r>
          </a:p>
          <a:p>
            <a:r>
              <a:rPr lang="en-US"/>
              <a:t>https://www.polleverywhere.com/multiple_choice_polls/zUnXsAnl2jlUJAHMGDLt6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470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30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142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BA7E1-B8B8-B347-B927-E6745105333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49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961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145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5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739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13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 distance is not reliable, but local Euclidean steps are</a:t>
            </a:r>
          </a:p>
          <a:p>
            <a:r>
              <a:rPr lang="en-US" dirty="0"/>
              <a:t>We can use local Euclidean steps to “diffuse” through the manifold</a:t>
            </a:r>
          </a:p>
          <a:p>
            <a:r>
              <a:rPr lang="en-US" dirty="0"/>
              <a:t>Diffusion is equivalent to a random walk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FB2EB-7AAA-E642-AEFC-66D44D7046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050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45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BA7E1-B8B8-B347-B927-E6745105333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092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507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258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357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2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34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6526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710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68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5545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3391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0634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8334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6776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5235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04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0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pPr/>
              <a:t>5/17/20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07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7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16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02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82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2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5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6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77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6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5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AAE7E4-0F1B-F948-95AA-4CEE517E1750}" type="datetimeFigureOut">
              <a:rPr lang="en-US" smtClean="0"/>
              <a:pPr/>
              <a:t>5/17/20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69954F8-F768-9E4F-AC37-D1DBECFDE2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9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1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8.png"/><Relationship Id="rId5" Type="http://schemas.openxmlformats.org/officeDocument/2006/relationships/image" Target="../media/image57.emf"/><Relationship Id="rId4" Type="http://schemas.openxmlformats.org/officeDocument/2006/relationships/oleObject" Target="../embeddings/oleObject1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9.emf"/><Relationship Id="rId4" Type="http://schemas.openxmlformats.org/officeDocument/2006/relationships/oleObject" Target="../embeddings/oleObject2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2.emf"/><Relationship Id="rId4" Type="http://schemas.openxmlformats.org/officeDocument/2006/relationships/oleObject" Target="../embeddings/oleObject3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64.xml"/><Relationship Id="rId7" Type="http://schemas.openxmlformats.org/officeDocument/2006/relationships/image" Target="../media/image6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4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76.xml"/><Relationship Id="rId7" Type="http://schemas.openxmlformats.org/officeDocument/2006/relationships/image" Target="../media/image7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81.png"/><Relationship Id="rId4" Type="http://schemas.openxmlformats.org/officeDocument/2006/relationships/image" Target="../media/image80.tiff"/><Relationship Id="rId9" Type="http://schemas.openxmlformats.org/officeDocument/2006/relationships/image" Target="../media/image79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cluster/plot_cluster_comparison.html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201484-3862-0D4A-84DD-2B5DF434BEC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5150575F-53F8-CD41-BB9E-A45B84598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51356"/>
            <a:ext cx="91439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7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Lips Dataset: Spoken Digits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43" y="5866420"/>
            <a:ext cx="57150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045" y="2157698"/>
            <a:ext cx="7337755" cy="28839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295497"/>
            <a:ext cx="59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582290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Lips Manifold Diffusion Component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6" y="1966278"/>
            <a:ext cx="7461543" cy="42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3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Dimensionality Reduction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Almost always uses the graph affinity matrix</a:t>
            </a:r>
          </a:p>
          <a:p>
            <a:r>
              <a:rPr lang="en-US" dirty="0"/>
              <a:t>Sometimes involves </a:t>
            </a:r>
            <a:r>
              <a:rPr lang="en-US" dirty="0" err="1"/>
              <a:t>eigendecomposition</a:t>
            </a:r>
            <a:r>
              <a:rPr lang="en-US" dirty="0"/>
              <a:t> Laplacian </a:t>
            </a:r>
            <a:r>
              <a:rPr lang="en-US" dirty="0" err="1"/>
              <a:t>eigenmaps</a:t>
            </a:r>
            <a:endParaRPr lang="en-US" dirty="0"/>
          </a:p>
          <a:p>
            <a:pPr lvl="1"/>
            <a:r>
              <a:rPr lang="en-US" dirty="0"/>
              <a:t>Diffusion maps</a:t>
            </a:r>
          </a:p>
          <a:p>
            <a:r>
              <a:rPr lang="en-US" dirty="0"/>
              <a:t>Sometimes involves preserving information from graph in another way</a:t>
            </a:r>
          </a:p>
          <a:p>
            <a:r>
              <a:rPr lang="en-US" dirty="0" err="1"/>
              <a:t>tSNE</a:t>
            </a:r>
            <a:r>
              <a:rPr lang="en-US" dirty="0"/>
              <a:t>: Preserves nearest neighbor </a:t>
            </a:r>
            <a:r>
              <a:rPr lang="en-US" dirty="0" err="1"/>
              <a:t>probabilites</a:t>
            </a:r>
            <a:r>
              <a:rPr lang="en-US" dirty="0"/>
              <a:t> from Markov Affinity matrix in 2D using a randomized algorithm</a:t>
            </a:r>
          </a:p>
          <a:p>
            <a:r>
              <a:rPr lang="en-US" dirty="0"/>
              <a:t>PHATE: Preserves probability-distribution distances from diffused Markov affinity matrix in 2D using MDS </a:t>
            </a:r>
          </a:p>
        </p:txBody>
      </p:sp>
    </p:spTree>
    <p:extLst>
      <p:ext uri="{BB962C8B-B14F-4D97-AF65-F5344CB8AC3E}">
        <p14:creationId xmlns:p14="http://schemas.microsoft.com/office/powerpoint/2010/main" val="1888303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4248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Other uses of affinity matrices, eigenvectors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6497697" y="1525912"/>
            <a:ext cx="7886700" cy="4351338"/>
          </a:xfrm>
        </p:spPr>
        <p:txBody>
          <a:bodyPr/>
          <a:lstStyle/>
          <a:p>
            <a:r>
              <a:rPr lang="en-US" dirty="0"/>
              <a:t>Data Denoising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Batch normalization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Clustering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27C321-0488-B041-B1CB-B5BFE6AFD22A}"/>
              </a:ext>
            </a:extLst>
          </p:cNvPr>
          <p:cNvGrpSpPr/>
          <p:nvPr/>
        </p:nvGrpSpPr>
        <p:grpSpPr>
          <a:xfrm>
            <a:off x="4927289" y="2480555"/>
            <a:ext cx="4074003" cy="1590198"/>
            <a:chOff x="3050439" y="5082151"/>
            <a:chExt cx="4074003" cy="15901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E8868D-B31A-174A-9069-4CFA53DF8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3589" y="5082151"/>
              <a:ext cx="1760853" cy="15901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C6CCAB-11BF-0F42-819E-BFDA4EA11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0439" y="5128693"/>
              <a:ext cx="1698797" cy="154365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3263505-35B5-B94E-A76A-2A06DE26BB7C}"/>
                </a:ext>
              </a:extLst>
            </p:cNvPr>
            <p:cNvCxnSpPr>
              <a:cxnSpLocks/>
            </p:cNvCxnSpPr>
            <p:nvPr/>
          </p:nvCxnSpPr>
          <p:spPr>
            <a:xfrm>
              <a:off x="4927290" y="5864266"/>
              <a:ext cx="3163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4794566-45CC-B842-83C9-E1371CAF018B}"/>
              </a:ext>
            </a:extLst>
          </p:cNvPr>
          <p:cNvSpPr/>
          <p:nvPr/>
        </p:nvSpPr>
        <p:spPr>
          <a:xfrm>
            <a:off x="3878622" y="4489811"/>
            <a:ext cx="1705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6CFAA-1974-0446-99A5-DB1DBF6898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41" t="74786"/>
          <a:stretch/>
        </p:blipFill>
        <p:spPr>
          <a:xfrm>
            <a:off x="290274" y="2480555"/>
            <a:ext cx="3926438" cy="1888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98DF92-FA23-9043-8E51-89D81AD022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74" t="6907" r="3200" b="67879"/>
          <a:stretch/>
        </p:blipFill>
        <p:spPr>
          <a:xfrm>
            <a:off x="3600535" y="5038223"/>
            <a:ext cx="2430533" cy="18197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A9C-2C40-8440-A6A8-65F2C046BDBE}"/>
              </a:ext>
            </a:extLst>
          </p:cNvPr>
          <p:cNvSpPr/>
          <p:nvPr/>
        </p:nvSpPr>
        <p:spPr>
          <a:xfrm>
            <a:off x="1904666" y="1774200"/>
            <a:ext cx="6045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denoising and batch normalization</a:t>
            </a:r>
          </a:p>
        </p:txBody>
      </p:sp>
    </p:spTree>
    <p:extLst>
      <p:ext uri="{BB962C8B-B14F-4D97-AF65-F5344CB8AC3E}">
        <p14:creationId xmlns:p14="http://schemas.microsoft.com/office/powerpoint/2010/main" val="1817050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61909" y="2969385"/>
            <a:ext cx="867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ea typeface="Avenir Light Oblique" charset="0"/>
                <a:cs typeface="Arial" panose="020B0604020202020204" pitchFamily="34" charset="0"/>
              </a:rPr>
              <a:t>Cells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77948" y="1394948"/>
            <a:ext cx="11350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ea typeface="Avenir Light Oblique" charset="0"/>
                <a:cs typeface="Arial" panose="020B0604020202020204" pitchFamily="34" charset="0"/>
              </a:rPr>
              <a:t>Genes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765405" y="1867624"/>
            <a:ext cx="416016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50749" y="2089681"/>
            <a:ext cx="0" cy="219799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1995807" y="5088005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ctr"/>
            <a:r>
              <a:rPr lang="en-US" sz="21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Data is noisy and sparse (</a:t>
            </a:r>
            <a:r>
              <a:rPr lang="en-US" sz="2100" dirty="0" err="1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scRNA-seq</a:t>
            </a:r>
            <a:r>
              <a:rPr lang="en-US" sz="21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15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381" y="857250"/>
            <a:ext cx="53552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82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08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Eigenvectors of Affinity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2" y="1874934"/>
            <a:ext cx="7517795" cy="44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86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69" y="518518"/>
            <a:ext cx="8194462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Eigenvectors are frequency harmonics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43" y="4005742"/>
            <a:ext cx="1785694" cy="1317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535" y="4046197"/>
            <a:ext cx="1735884" cy="132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819" y="4009218"/>
            <a:ext cx="1781287" cy="1406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5755" y="5496779"/>
            <a:ext cx="10871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Eigenvector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1996" y="5496779"/>
            <a:ext cx="117371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>
                <a:latin typeface="Avenir Book" charset="0"/>
                <a:ea typeface="Avenir Book" charset="0"/>
                <a:cs typeface="Avenir Book" charset="0"/>
              </a:rPr>
              <a:t>10th Eigenvector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9108" y="5545882"/>
            <a:ext cx="1473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to last eigenvector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392" y="2227261"/>
            <a:ext cx="2047119" cy="1388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9399" y="2217714"/>
            <a:ext cx="2676041" cy="15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24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a typeface="Avenir Book" charset="0"/>
              </a:rPr>
              <a:t>Cells are nodes, mRNA gene-counts are signals on a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926319"/>
            <a:ext cx="7736842" cy="474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08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7" y="506364"/>
            <a:ext cx="5915025" cy="7456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Graph Fourier Transform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4" y="1393883"/>
            <a:ext cx="8810052" cy="52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38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7D3C6-C2E8-264A-B23A-ACA1BBB79A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C4CCD-8C04-1C4E-868B-0786E10840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7LGXUTWaEUqN1IxXEZ3AP">
            <a:extLst>
              <a:ext uri="{FF2B5EF4-FFF2-40B4-BE49-F238E27FC236}">
                <a16:creationId xmlns:a16="http://schemas.microsoft.com/office/drawing/2014/main" id="{2872F286-3657-204A-96E2-21B535A850F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41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5" y="1056290"/>
            <a:ext cx="9084910" cy="53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08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Imputation Step = Smoothing on Graph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5275" y="2390775"/>
            <a:ext cx="923925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53431"/>
            <a:ext cx="5372100" cy="2876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2253431"/>
            <a:ext cx="25622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79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77063"/>
            <a:ext cx="7886700" cy="994172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Vertex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52" y="2594061"/>
            <a:ext cx="3261910" cy="2187876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Smooths signal on graph</a:t>
            </a:r>
          </a:p>
          <a:p>
            <a:r>
              <a:rPr lang="en-US" dirty="0">
                <a:ea typeface="Avenir Book" charset="0"/>
              </a:rPr>
              <a:t>Takes weighted average of neighbor</a:t>
            </a:r>
          </a:p>
        </p:txBody>
      </p:sp>
      <p:pic>
        <p:nvPicPr>
          <p:cNvPr id="4" name="tsne_knn_vim (Converted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6301" y="2112214"/>
            <a:ext cx="5297699" cy="39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0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Avenir Book" charset="0"/>
              </a:rPr>
              <a:t>Low pass filter of Eigenvectors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9" y="1976255"/>
            <a:ext cx="8464303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870" y="2471555"/>
            <a:ext cx="4974260" cy="409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81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856" y="1787398"/>
            <a:ext cx="2661162" cy="18604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2943" y="3647808"/>
            <a:ext cx="11897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 Smoothing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230" y="1779591"/>
            <a:ext cx="2638892" cy="1868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2082" y="3641698"/>
            <a:ext cx="444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856" y="3851170"/>
            <a:ext cx="2626119" cy="19096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63726" y="5731441"/>
            <a:ext cx="444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830" y="3851171"/>
            <a:ext cx="2662325" cy="18974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67040" y="5687094"/>
            <a:ext cx="6206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T=100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434355"/>
            <a:ext cx="7886700" cy="994172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Frequency domain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95500" y="4367367"/>
            <a:ext cx="2195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Kills high frequency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1063831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original data with dropout</a:t>
            </a:r>
          </a:p>
        </p:txBody>
      </p:sp>
      <p:sp>
        <p:nvSpPr>
          <p:cNvPr id="13" name="Arc 12"/>
          <p:cNvSpPr/>
          <p:nvPr/>
        </p:nvSpPr>
        <p:spPr>
          <a:xfrm rot="16200000">
            <a:off x="1565864" y="4446407"/>
            <a:ext cx="813467" cy="768762"/>
          </a:xfrm>
          <a:prstGeom prst="arc">
            <a:avLst>
              <a:gd name="adj1" fmla="val 16200000"/>
              <a:gd name="adj2" fmla="val 263921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1397411" y="4844375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Light" charset="0"/>
                <a:ea typeface="Avenir Light" charset="0"/>
                <a:cs typeface="Avenir Light" charset="0"/>
              </a:rPr>
              <a:t>missing values</a:t>
            </a:r>
          </a:p>
        </p:txBody>
      </p:sp>
    </p:spTree>
    <p:extLst>
      <p:ext uri="{BB962C8B-B14F-4D97-AF65-F5344CB8AC3E}">
        <p14:creationId xmlns:p14="http://schemas.microsoft.com/office/powerpoint/2010/main" val="621880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418469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00" y="1873405"/>
            <a:ext cx="5211876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90977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00" y="1873405"/>
            <a:ext cx="5211876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226815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218893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62930" y="159558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Day 3: Denoising, Batch Correction, and Clustering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47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387485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16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051" y="2006002"/>
            <a:ext cx="5885897" cy="4851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DC17B-AA56-8746-9823-A04843B4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MAGIC recovers gene-gene relationships in an artificially dropped-out dataset</a:t>
            </a:r>
          </a:p>
        </p:txBody>
      </p:sp>
    </p:spTree>
    <p:extLst>
      <p:ext uri="{BB962C8B-B14F-4D97-AF65-F5344CB8AC3E}">
        <p14:creationId xmlns:p14="http://schemas.microsoft.com/office/powerpoint/2010/main" val="1496574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Diffusing or smoothing values over a graph can denoise data</a:t>
            </a:r>
          </a:p>
          <a:p>
            <a:endParaRPr lang="en-US" dirty="0"/>
          </a:p>
          <a:p>
            <a:r>
              <a:rPr lang="en-US" dirty="0"/>
              <a:t>This kind of denoising is similar to averaging expression values across neighbors</a:t>
            </a:r>
          </a:p>
          <a:p>
            <a:endParaRPr lang="en-US" dirty="0"/>
          </a:p>
          <a:p>
            <a:r>
              <a:rPr lang="en-US" dirty="0"/>
              <a:t>More diffusion = more denoising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45D12-B855-B74F-9EC9-AD5CA75D5164}"/>
              </a:ext>
            </a:extLst>
          </p:cNvPr>
          <p:cNvSpPr txBox="1"/>
          <p:nvPr/>
        </p:nvSpPr>
        <p:spPr>
          <a:xfrm>
            <a:off x="1468582" y="4830618"/>
            <a:ext cx="6419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questions do you have?</a:t>
            </a:r>
          </a:p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Please submit on Slack</a:t>
            </a:r>
          </a:p>
        </p:txBody>
      </p:sp>
    </p:spTree>
    <p:extLst>
      <p:ext uri="{BB962C8B-B14F-4D97-AF65-F5344CB8AC3E}">
        <p14:creationId xmlns:p14="http://schemas.microsoft.com/office/powerpoint/2010/main" val="1278641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600" dirty="0">
                <a:solidFill>
                  <a:schemeClr val="bg1"/>
                </a:solidFill>
              </a:rPr>
              <a:t>Batch correction</a:t>
            </a:r>
            <a:endParaRPr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321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321386" cy="1325563"/>
          </a:xfrm>
        </p:spPr>
        <p:txBody>
          <a:bodyPr/>
          <a:lstStyle/>
          <a:p>
            <a:r>
              <a:rPr lang="en-US" dirty="0"/>
              <a:t>Batch Effect in Single Cell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77" y="2525568"/>
            <a:ext cx="2781300" cy="2527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25637" y="2525568"/>
            <a:ext cx="47426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Systematic, non-biological differences between </a:t>
            </a:r>
          </a:p>
          <a:p>
            <a:r>
              <a:rPr lang="en-US" b="1" dirty="0"/>
              <a:t>samples due to measurement conditions</a:t>
            </a:r>
          </a:p>
          <a:p>
            <a:endParaRPr lang="en-US" dirty="0"/>
          </a:p>
          <a:p>
            <a:r>
              <a:rPr lang="en-US" dirty="0"/>
              <a:t>Differences could be due to ambient conditions</a:t>
            </a:r>
          </a:p>
          <a:p>
            <a:r>
              <a:rPr lang="en-US" dirty="0"/>
              <a:t>(temperature, humidity), machine calibration, </a:t>
            </a:r>
          </a:p>
          <a:p>
            <a:r>
              <a:rPr lang="en-US" dirty="0"/>
              <a:t>differences in titration, bead/antibody batch,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Sometimes refers to actually actual biological </a:t>
            </a:r>
          </a:p>
          <a:p>
            <a:r>
              <a:rPr lang="en-US" dirty="0"/>
              <a:t>differences but those that are “uninteresting” (background demographics rather than immediate drug effect).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192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Batch Effect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77" y="2525568"/>
            <a:ext cx="2781300" cy="2527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1273" y="2525568"/>
            <a:ext cx="3515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 become hard to compare</a:t>
            </a:r>
          </a:p>
          <a:p>
            <a:endParaRPr lang="en-US" dirty="0"/>
          </a:p>
          <a:p>
            <a:r>
              <a:rPr lang="en-US" dirty="0"/>
              <a:t>All genes, cell types seem different!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50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Correction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628650" y="1906981"/>
            <a:ext cx="65618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Take off </a:t>
            </a:r>
            <a:r>
              <a:rPr lang="en-US" dirty="0" err="1"/>
              <a:t>artifactual</a:t>
            </a:r>
            <a:r>
              <a:rPr lang="en-US" dirty="0"/>
              <a:t> variation and keep biological variation!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163" y="3176561"/>
            <a:ext cx="2882900" cy="260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279" y="3176561"/>
            <a:ext cx="2781300" cy="25273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272197" y="4440211"/>
            <a:ext cx="9719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443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correction methods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Several batch correction methods exist but all have drawbacks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CCA : uses a variant of PCA that brings two sets of samples to a common space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cluster or perform other analysis in common space but cannot go back to original space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Finds linear axes of common variation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Thrown off by non-matching populations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Harmonic Alignment: Aligns diffusion dimensions instead of PCA dimensions, uses MAGIC to go back to original space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Aligning diffusion components is difficult, currently limited to rigid rotations of diffusion space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We’re working on it! </a:t>
            </a:r>
          </a:p>
        </p:txBody>
      </p:sp>
    </p:spTree>
    <p:extLst>
      <p:ext uri="{BB962C8B-B14F-4D97-AF65-F5344CB8AC3E}">
        <p14:creationId xmlns:p14="http://schemas.microsoft.com/office/powerpoint/2010/main" val="182470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Nearest Neighbors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Creates a graph between two datasets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Nearest neighbors in the other dataset could be “matching cells”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they have to be mutual!</a:t>
            </a:r>
          </a:p>
        </p:txBody>
      </p:sp>
      <p:sp>
        <p:nvSpPr>
          <p:cNvPr id="17" name="Oval 16"/>
          <p:cNvSpPr/>
          <p:nvPr/>
        </p:nvSpPr>
        <p:spPr>
          <a:xfrm>
            <a:off x="1025236" y="4711907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77636" y="57510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77636" y="4864307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33051" y="464263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330036" y="6194346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48150" y="6138938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08223" y="4753467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60623" y="4905867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616038" y="468419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18" idx="6"/>
            <a:endCxn id="21" idx="3"/>
          </p:cNvCxnSpPr>
          <p:nvPr/>
        </p:nvCxnSpPr>
        <p:spPr>
          <a:xfrm flipV="1">
            <a:off x="1163782" y="4796363"/>
            <a:ext cx="89559" cy="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4"/>
            <a:endCxn id="20" idx="7"/>
          </p:cNvCxnSpPr>
          <p:nvPr/>
        </p:nvCxnSpPr>
        <p:spPr>
          <a:xfrm flipH="1">
            <a:off x="1295892" y="4822739"/>
            <a:ext cx="6432" cy="67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1"/>
            <a:endCxn id="20" idx="2"/>
          </p:cNvCxnSpPr>
          <p:nvPr/>
        </p:nvCxnSpPr>
        <p:spPr>
          <a:xfrm flipH="1">
            <a:off x="1177636" y="4890683"/>
            <a:ext cx="20290" cy="63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8" idx="4"/>
            <a:endCxn id="20" idx="2"/>
          </p:cNvCxnSpPr>
          <p:nvPr/>
        </p:nvCxnSpPr>
        <p:spPr>
          <a:xfrm>
            <a:off x="1094509" y="4892016"/>
            <a:ext cx="83127" cy="62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9" idx="2"/>
          </p:cNvCxnSpPr>
          <p:nvPr/>
        </p:nvCxnSpPr>
        <p:spPr>
          <a:xfrm flipV="1">
            <a:off x="856261" y="5841055"/>
            <a:ext cx="321375" cy="352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9" idx="5"/>
            <a:endCxn id="22" idx="0"/>
          </p:cNvCxnSpPr>
          <p:nvPr/>
        </p:nvCxnSpPr>
        <p:spPr>
          <a:xfrm>
            <a:off x="1295892" y="5904733"/>
            <a:ext cx="103417" cy="289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6"/>
            <a:endCxn id="22" idx="2"/>
          </p:cNvCxnSpPr>
          <p:nvPr/>
        </p:nvCxnSpPr>
        <p:spPr>
          <a:xfrm>
            <a:off x="886696" y="6228993"/>
            <a:ext cx="443340" cy="5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7"/>
          </p:cNvCxnSpPr>
          <p:nvPr/>
        </p:nvCxnSpPr>
        <p:spPr>
          <a:xfrm flipV="1">
            <a:off x="3526479" y="4774245"/>
            <a:ext cx="89559" cy="55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5" idx="7"/>
          </p:cNvCxnSpPr>
          <p:nvPr/>
        </p:nvCxnSpPr>
        <p:spPr>
          <a:xfrm flipV="1">
            <a:off x="3678879" y="4864299"/>
            <a:ext cx="6432" cy="6794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5" idx="1"/>
            <a:endCxn id="24" idx="5"/>
          </p:cNvCxnSpPr>
          <p:nvPr/>
        </p:nvCxnSpPr>
        <p:spPr>
          <a:xfrm flipH="1" flipV="1">
            <a:off x="3526479" y="4907200"/>
            <a:ext cx="54434" cy="250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0" idx="6"/>
            <a:endCxn id="24" idx="2"/>
          </p:cNvCxnSpPr>
          <p:nvPr/>
        </p:nvCxnSpPr>
        <p:spPr>
          <a:xfrm flipV="1">
            <a:off x="1316182" y="4843522"/>
            <a:ext cx="2092041" cy="110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0" idx="6"/>
            <a:endCxn id="25" idx="3"/>
          </p:cNvCxnSpPr>
          <p:nvPr/>
        </p:nvCxnSpPr>
        <p:spPr>
          <a:xfrm>
            <a:off x="1316182" y="4954362"/>
            <a:ext cx="2264731" cy="105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4" idx="1"/>
            <a:endCxn id="21" idx="6"/>
          </p:cNvCxnSpPr>
          <p:nvPr/>
        </p:nvCxnSpPr>
        <p:spPr>
          <a:xfrm flipH="1" flipV="1">
            <a:off x="1371597" y="4732685"/>
            <a:ext cx="2056916" cy="4715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3"/>
            <a:endCxn id="20" idx="6"/>
          </p:cNvCxnSpPr>
          <p:nvPr/>
        </p:nvCxnSpPr>
        <p:spPr>
          <a:xfrm flipH="1">
            <a:off x="1316182" y="4907200"/>
            <a:ext cx="2112331" cy="471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8" idx="0"/>
            <a:endCxn id="24" idx="3"/>
          </p:cNvCxnSpPr>
          <p:nvPr/>
        </p:nvCxnSpPr>
        <p:spPr>
          <a:xfrm flipV="1">
            <a:off x="1246909" y="5059600"/>
            <a:ext cx="2334004" cy="69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68839" y="4197246"/>
            <a:ext cx="184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Mutual neighbors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518348" y="5636302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Non-mutual neighbors</a:t>
            </a:r>
          </a:p>
        </p:txBody>
      </p:sp>
    </p:spTree>
    <p:extLst>
      <p:ext uri="{BB962C8B-B14F-4D97-AF65-F5344CB8AC3E}">
        <p14:creationId xmlns:p14="http://schemas.microsoft.com/office/powerpoint/2010/main" val="982703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Using the manifold model to denoise data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04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Nearest Neighbors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31" y="1532846"/>
            <a:ext cx="7180289" cy="39042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9705" y="5906125"/>
            <a:ext cx="656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MNNs to find out the direction of the batch effect and correct it.</a:t>
            </a:r>
          </a:p>
        </p:txBody>
      </p:sp>
    </p:spTree>
    <p:extLst>
      <p:ext uri="{BB962C8B-B14F-4D97-AF65-F5344CB8AC3E}">
        <p14:creationId xmlns:p14="http://schemas.microsoft.com/office/powerpoint/2010/main" val="416555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5151135" y="3926297"/>
            <a:ext cx="1304144" cy="118422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MNN with MAGIC </a:t>
            </a:r>
          </a:p>
        </p:txBody>
      </p:sp>
      <p:sp>
        <p:nvSpPr>
          <p:cNvPr id="3" name="Oval 2"/>
          <p:cNvSpPr/>
          <p:nvPr/>
        </p:nvSpPr>
        <p:spPr>
          <a:xfrm>
            <a:off x="1025236" y="30480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177636" y="4087093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77636" y="32004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33051" y="2978723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30036" y="4530439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48150" y="4475031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08223" y="308956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60623" y="324196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16038" y="3020283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32910" y="4170218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85310" y="4613564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03424" y="4558156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3" idx="6"/>
            <a:endCxn id="6" idx="3"/>
          </p:cNvCxnSpPr>
          <p:nvPr/>
        </p:nvCxnSpPr>
        <p:spPr>
          <a:xfrm flipV="1">
            <a:off x="1163782" y="3132456"/>
            <a:ext cx="89559" cy="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6" idx="4"/>
            <a:endCxn id="5" idx="7"/>
          </p:cNvCxnSpPr>
          <p:nvPr/>
        </p:nvCxnSpPr>
        <p:spPr>
          <a:xfrm flipH="1">
            <a:off x="1295892" y="3158832"/>
            <a:ext cx="6432" cy="67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1"/>
            <a:endCxn id="5" idx="2"/>
          </p:cNvCxnSpPr>
          <p:nvPr/>
        </p:nvCxnSpPr>
        <p:spPr>
          <a:xfrm flipH="1">
            <a:off x="1177636" y="3226776"/>
            <a:ext cx="20290" cy="63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" idx="4"/>
            <a:endCxn id="5" idx="2"/>
          </p:cNvCxnSpPr>
          <p:nvPr/>
        </p:nvCxnSpPr>
        <p:spPr>
          <a:xfrm>
            <a:off x="1094509" y="3228109"/>
            <a:ext cx="83127" cy="62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" idx="2"/>
          </p:cNvCxnSpPr>
          <p:nvPr/>
        </p:nvCxnSpPr>
        <p:spPr>
          <a:xfrm flipV="1">
            <a:off x="856261" y="4177148"/>
            <a:ext cx="321375" cy="352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5"/>
            <a:endCxn id="7" idx="0"/>
          </p:cNvCxnSpPr>
          <p:nvPr/>
        </p:nvCxnSpPr>
        <p:spPr>
          <a:xfrm>
            <a:off x="1295892" y="4240826"/>
            <a:ext cx="103417" cy="289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8" idx="6"/>
            <a:endCxn id="7" idx="2"/>
          </p:cNvCxnSpPr>
          <p:nvPr/>
        </p:nvCxnSpPr>
        <p:spPr>
          <a:xfrm>
            <a:off x="886696" y="4565086"/>
            <a:ext cx="443340" cy="5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4" idx="7"/>
            <a:endCxn id="12" idx="3"/>
          </p:cNvCxnSpPr>
          <p:nvPr/>
        </p:nvCxnSpPr>
        <p:spPr>
          <a:xfrm flipV="1">
            <a:off x="3221680" y="4323951"/>
            <a:ext cx="331520" cy="26058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13" idx="0"/>
          </p:cNvCxnSpPr>
          <p:nvPr/>
        </p:nvCxnSpPr>
        <p:spPr>
          <a:xfrm>
            <a:off x="3630877" y="4350327"/>
            <a:ext cx="123706" cy="2632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4" idx="5"/>
            <a:endCxn id="13" idx="3"/>
          </p:cNvCxnSpPr>
          <p:nvPr/>
        </p:nvCxnSpPr>
        <p:spPr>
          <a:xfrm>
            <a:off x="3221680" y="4711889"/>
            <a:ext cx="483920" cy="5540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9" idx="7"/>
            <a:endCxn id="11" idx="2"/>
          </p:cNvCxnSpPr>
          <p:nvPr/>
        </p:nvCxnSpPr>
        <p:spPr>
          <a:xfrm flipV="1">
            <a:off x="3526479" y="3110338"/>
            <a:ext cx="89559" cy="55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7"/>
            <a:endCxn id="11" idx="4"/>
          </p:cNvCxnSpPr>
          <p:nvPr/>
        </p:nvCxnSpPr>
        <p:spPr>
          <a:xfrm flipV="1">
            <a:off x="3678879" y="3200392"/>
            <a:ext cx="6432" cy="6794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0" idx="1"/>
            <a:endCxn id="9" idx="5"/>
          </p:cNvCxnSpPr>
          <p:nvPr/>
        </p:nvCxnSpPr>
        <p:spPr>
          <a:xfrm flipH="1" flipV="1">
            <a:off x="3526479" y="3243293"/>
            <a:ext cx="54434" cy="250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" idx="6"/>
            <a:endCxn id="9" idx="2"/>
          </p:cNvCxnSpPr>
          <p:nvPr/>
        </p:nvCxnSpPr>
        <p:spPr>
          <a:xfrm flipV="1">
            <a:off x="1316182" y="3179615"/>
            <a:ext cx="2092041" cy="110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6"/>
            <a:endCxn id="10" idx="3"/>
          </p:cNvCxnSpPr>
          <p:nvPr/>
        </p:nvCxnSpPr>
        <p:spPr>
          <a:xfrm>
            <a:off x="1316182" y="3290455"/>
            <a:ext cx="2264731" cy="105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" idx="1"/>
            <a:endCxn id="6" idx="6"/>
          </p:cNvCxnSpPr>
          <p:nvPr/>
        </p:nvCxnSpPr>
        <p:spPr>
          <a:xfrm flipH="1" flipV="1">
            <a:off x="1371597" y="3068778"/>
            <a:ext cx="2056916" cy="4715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9" idx="3"/>
            <a:endCxn id="5" idx="6"/>
          </p:cNvCxnSpPr>
          <p:nvPr/>
        </p:nvCxnSpPr>
        <p:spPr>
          <a:xfrm flipH="1">
            <a:off x="1316182" y="3243293"/>
            <a:ext cx="2112331" cy="471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Left Bracket 72"/>
          <p:cNvSpPr/>
          <p:nvPr/>
        </p:nvSpPr>
        <p:spPr>
          <a:xfrm>
            <a:off x="4904509" y="2479964"/>
            <a:ext cx="401782" cy="272934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Bracket 73"/>
          <p:cNvSpPr/>
          <p:nvPr/>
        </p:nvSpPr>
        <p:spPr>
          <a:xfrm>
            <a:off x="7982728" y="2454213"/>
            <a:ext cx="346364" cy="272934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26636" y="2634664"/>
            <a:ext cx="1304144" cy="1184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Within 1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690838" y="3937665"/>
            <a:ext cx="1304144" cy="118422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Within 2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678584" y="2634663"/>
            <a:ext cx="1304144" cy="1184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5140606" y="3926298"/>
            <a:ext cx="1304144" cy="118422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2-&gt;1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78584" y="2634663"/>
            <a:ext cx="1304144" cy="1184223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1-&gt;2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56261" y="232347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408223" y="245421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28650" y="5651292"/>
            <a:ext cx="659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softer affinity matrix and pulls the data in to correct the result</a:t>
            </a:r>
          </a:p>
        </p:txBody>
      </p:sp>
    </p:spTree>
    <p:extLst>
      <p:ext uri="{BB962C8B-B14F-4D97-AF65-F5344CB8AC3E}">
        <p14:creationId xmlns:p14="http://schemas.microsoft.com/office/powerpoint/2010/main" val="343494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6" y="835572"/>
            <a:ext cx="8557848" cy="543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38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94AE-5A0A-F74C-80E8-60E9F96F1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F3B4B2-E3E5-F14F-B82D-26016335E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mnsSK1uYGDPag7UUXFzhc">
            <a:extLst>
              <a:ext uri="{FF2B5EF4-FFF2-40B4-BE49-F238E27FC236}">
                <a16:creationId xmlns:a16="http://schemas.microsoft.com/office/drawing/2014/main" id="{CBD90A46-A171-B549-BFFE-806EE31CC96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93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effects are sample-specific changes in measurements</a:t>
            </a:r>
          </a:p>
          <a:p>
            <a:endParaRPr lang="en-US" dirty="0"/>
          </a:p>
          <a:p>
            <a:r>
              <a:rPr lang="en-US" dirty="0"/>
              <a:t>The goal of batch-normalization is to align cells of the same “type” across samples</a:t>
            </a:r>
          </a:p>
          <a:p>
            <a:endParaRPr lang="en-US" dirty="0"/>
          </a:p>
          <a:p>
            <a:r>
              <a:rPr lang="en-US" dirty="0"/>
              <a:t>Mutual nearest neighbors (MNN) normalized batches by matching cells that are both close to each other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BBF5F-C5D8-DD45-931D-59C39219F2D8}"/>
              </a:ext>
            </a:extLst>
          </p:cNvPr>
          <p:cNvSpPr txBox="1"/>
          <p:nvPr/>
        </p:nvSpPr>
        <p:spPr>
          <a:xfrm>
            <a:off x="1477818" y="5089236"/>
            <a:ext cx="6419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questions do you have?</a:t>
            </a:r>
          </a:p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Please submit on Slack</a:t>
            </a:r>
          </a:p>
        </p:txBody>
      </p:sp>
    </p:spTree>
    <p:extLst>
      <p:ext uri="{BB962C8B-B14F-4D97-AF65-F5344CB8AC3E}">
        <p14:creationId xmlns:p14="http://schemas.microsoft.com/office/powerpoint/2010/main" val="328138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Clustering</a:t>
            </a:r>
            <a:endParaRPr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0409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The human body comprises untold cellular diversity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17F82-8F7D-BE42-BF2F-5C4F7D073984}" type="slidenum">
              <a:rPr lang="en-US" smtClean="0"/>
              <a:t>46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868" y="6432903"/>
            <a:ext cx="533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Roadmap Epigenomics Consortium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Nature 2015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082" y="681796"/>
            <a:ext cx="9057836" cy="5336706"/>
            <a:chOff x="0" y="240631"/>
            <a:chExt cx="9144001" cy="5387473"/>
          </a:xfrm>
        </p:grpSpPr>
        <p:sp>
          <p:nvSpPr>
            <p:cNvPr id="2" name="Rounded Rectangle 1"/>
            <p:cNvSpPr/>
            <p:nvPr/>
          </p:nvSpPr>
          <p:spPr>
            <a:xfrm>
              <a:off x="0" y="240631"/>
              <a:ext cx="9144001" cy="5387473"/>
            </a:xfrm>
            <a:prstGeom prst="roundRect">
              <a:avLst>
                <a:gd name="adj" fmla="val 5842"/>
              </a:avLst>
            </a:prstGeom>
            <a:ln w="1905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6" descr="C:\Documents and Settings\Administrator\Desktop\NTU14248\web fig\nature14248-f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1" y="427798"/>
              <a:ext cx="8990130" cy="5066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-1" y="8078"/>
            <a:ext cx="8822267" cy="673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High Degree of Complexity</a:t>
            </a:r>
          </a:p>
        </p:txBody>
      </p:sp>
    </p:spTree>
    <p:extLst>
      <p:ext uri="{BB962C8B-B14F-4D97-AF65-F5344CB8AC3E}">
        <p14:creationId xmlns:p14="http://schemas.microsoft.com/office/powerpoint/2010/main" val="3721688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Phenotyping</a:t>
            </a:r>
            <a:r>
              <a:rPr lang="en-US" dirty="0"/>
              <a:t> in Biology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929" y="1727200"/>
            <a:ext cx="6778076" cy="45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04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tSNE</a:t>
            </a:r>
            <a:r>
              <a:rPr lang="en-US" dirty="0"/>
              <a:t> Map of Immune Cells</a:t>
            </a:r>
          </a:p>
        </p:txBody>
      </p:sp>
      <p:pic>
        <p:nvPicPr>
          <p:cNvPr id="10" name="Content Placeholder 9" descr="cytof54_visne_gated_v3_09192012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6" r="35998" b="7805"/>
          <a:stretch/>
        </p:blipFill>
        <p:spPr>
          <a:xfrm>
            <a:off x="2188583" y="1404268"/>
            <a:ext cx="4463331" cy="44361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17F82-8F7D-BE42-BF2F-5C4F7D073984}" type="slidenum">
              <a:rPr lang="en-US" smtClean="0"/>
              <a:t>48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94619" y="5943601"/>
            <a:ext cx="5154762" cy="8039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C:\work\cytof_cellsne_paper\final\fig1_legen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619" y="5943601"/>
            <a:ext cx="5154762" cy="80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5527290"/>
            <a:ext cx="19946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van der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Maaten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JMLR 2008, 2014</a:t>
            </a: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Amir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 al.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Nat. Biotech 2013</a:t>
            </a:r>
          </a:p>
        </p:txBody>
      </p:sp>
    </p:spTree>
    <p:extLst>
      <p:ext uri="{BB962C8B-B14F-4D97-AF65-F5344CB8AC3E}">
        <p14:creationId xmlns:p14="http://schemas.microsoft.com/office/powerpoint/2010/main" val="13415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Breast Cancer Subtypes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958" y="946121"/>
            <a:ext cx="6399942" cy="4768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4322"/>
            <a:ext cx="6447405" cy="98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80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B861-00AE-6446-86CE-14ECA5B7A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D057D9-66AB-9A44-84E4-F1A6B845F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VuedMRPvKyIBbCuDhPHwO">
            <a:extLst>
              <a:ext uri="{FF2B5EF4-FFF2-40B4-BE49-F238E27FC236}">
                <a16:creationId xmlns:a16="http://schemas.microsoft.com/office/drawing/2014/main" id="{B613B179-09A4-4741-AE7B-647729AA4E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9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19" y="274638"/>
            <a:ext cx="864154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Clustering Used in Many Ways in Biology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gene expression profiles to find “modules” or groups of genes that work together </a:t>
            </a:r>
          </a:p>
          <a:p>
            <a:r>
              <a:rPr lang="en-US" dirty="0"/>
              <a:t>Clustering patient data to see if patients have similar disease </a:t>
            </a:r>
          </a:p>
          <a:p>
            <a:r>
              <a:rPr lang="en-US" dirty="0"/>
              <a:t>Clustering cells to find different cell types</a:t>
            </a:r>
          </a:p>
        </p:txBody>
      </p:sp>
    </p:spTree>
    <p:extLst>
      <p:ext uri="{BB962C8B-B14F-4D97-AF65-F5344CB8AC3E}">
        <p14:creationId xmlns:p14="http://schemas.microsoft.com/office/powerpoint/2010/main" val="672839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00376"/>
            <a:ext cx="8229600" cy="1143000"/>
          </a:xfrm>
        </p:spPr>
        <p:txBody>
          <a:bodyPr/>
          <a:lstStyle/>
          <a:p>
            <a:r>
              <a:rPr lang="en-US" dirty="0"/>
              <a:t>What is clustering?</a:t>
            </a:r>
          </a:p>
        </p:txBody>
      </p:sp>
    </p:spTree>
    <p:extLst>
      <p:ext uri="{BB962C8B-B14F-4D97-AF65-F5344CB8AC3E}">
        <p14:creationId xmlns:p14="http://schemas.microsoft.com/office/powerpoint/2010/main" val="15555926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of Similar Objects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793" y="1600614"/>
            <a:ext cx="4589963" cy="41068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946879"/>
            <a:ext cx="5326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Linkage Clustering, Community detection </a:t>
            </a:r>
          </a:p>
        </p:txBody>
      </p:sp>
    </p:spTree>
    <p:extLst>
      <p:ext uri="{BB962C8B-B14F-4D97-AF65-F5344CB8AC3E}">
        <p14:creationId xmlns:p14="http://schemas.microsoft.com/office/powerpoint/2010/main" val="13801197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Centers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923" y="1613842"/>
            <a:ext cx="5535235" cy="45827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196630"/>
            <a:ext cx="4436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DBSCAN, Gaussian Mixture Model</a:t>
            </a:r>
          </a:p>
        </p:txBody>
      </p:sp>
    </p:spTree>
    <p:extLst>
      <p:ext uri="{BB962C8B-B14F-4D97-AF65-F5344CB8AC3E}">
        <p14:creationId xmlns:p14="http://schemas.microsoft.com/office/powerpoint/2010/main" val="1544169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Metastable States in A Manifold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227626"/>
            <a:ext cx="6807200" cy="383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972" y="6186445"/>
            <a:ext cx="152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PHENOGRAPH</a:t>
            </a:r>
          </a:p>
        </p:txBody>
      </p:sp>
    </p:spTree>
    <p:extLst>
      <p:ext uri="{BB962C8B-B14F-4D97-AF65-F5344CB8AC3E}">
        <p14:creationId xmlns:p14="http://schemas.microsoft.com/office/powerpoint/2010/main" val="10651733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partitioning of the data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14" y="1632768"/>
            <a:ext cx="4590231" cy="4590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8846" y="2204199"/>
            <a:ext cx="1777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Voronoi</a:t>
            </a:r>
            <a:r>
              <a:rPr lang="en-US" dirty="0"/>
              <a:t> Diagram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8292" y="6294821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(</a:t>
            </a:r>
            <a:r>
              <a:rPr lang="en-US" dirty="0" err="1"/>
              <a:t>Macloed</a:t>
            </a:r>
            <a:r>
              <a:rPr lang="en-US" dirty="0"/>
              <a:t> 1967), </a:t>
            </a:r>
            <a:r>
              <a:rPr lang="en-US" dirty="0" err="1"/>
              <a:t>Fidduccia</a:t>
            </a:r>
            <a:r>
              <a:rPr lang="en-US" dirty="0"/>
              <a:t> </a:t>
            </a:r>
            <a:r>
              <a:rPr lang="en-US" dirty="0" err="1"/>
              <a:t>Matheyses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065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the partition picked?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minimizing different objective criteria</a:t>
            </a:r>
          </a:p>
          <a:p>
            <a:pPr lvl="1"/>
            <a:r>
              <a:rPr lang="en-US" dirty="0"/>
              <a:t>Closeness of members </a:t>
            </a:r>
            <a:r>
              <a:rPr lang="en-US" i="1" dirty="0"/>
              <a:t>within </a:t>
            </a:r>
            <a:r>
              <a:rPr lang="en-US" dirty="0"/>
              <a:t>the group</a:t>
            </a:r>
          </a:p>
          <a:p>
            <a:pPr lvl="1"/>
            <a:r>
              <a:rPr lang="en-US" dirty="0"/>
              <a:t>Distance/Separation between groups </a:t>
            </a:r>
          </a:p>
          <a:p>
            <a:pPr lvl="1"/>
            <a:r>
              <a:rPr lang="en-US" dirty="0"/>
              <a:t>Ratio of the two </a:t>
            </a:r>
          </a:p>
          <a:p>
            <a:pPr lvl="1"/>
            <a:r>
              <a:rPr lang="en-US" dirty="0"/>
              <a:t>Minimum cut of an NN-graph</a:t>
            </a:r>
          </a:p>
          <a:p>
            <a:r>
              <a:rPr lang="en-US" dirty="0"/>
              <a:t>Other criteria?</a:t>
            </a:r>
          </a:p>
          <a:p>
            <a:r>
              <a:rPr lang="en-US" dirty="0"/>
              <a:t>Modularity: actual edges/ expected edges</a:t>
            </a:r>
          </a:p>
        </p:txBody>
      </p:sp>
    </p:spTree>
    <p:extLst>
      <p:ext uri="{BB962C8B-B14F-4D97-AF65-F5344CB8AC3E}">
        <p14:creationId xmlns:p14="http://schemas.microsoft.com/office/powerpoint/2010/main" val="17010069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Squared Error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data</a:t>
            </a:r>
          </a:p>
          <a:p>
            <a:r>
              <a:rPr lang="en-US" dirty="0"/>
              <a:t>Partition into k clusters</a:t>
            </a:r>
          </a:p>
          <a:p>
            <a:endParaRPr lang="en-US" dirty="0"/>
          </a:p>
          <a:p>
            <a:r>
              <a:rPr lang="en-US" dirty="0"/>
              <a:t>Such that the within-cluster variance is minimized 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152471" y="1653789"/>
          <a:ext cx="2578555" cy="541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Equation" r:id="rId4" imgW="1028700" imgH="215900" progId="Equation.3">
                  <p:embed/>
                </p:oleObj>
              </mc:Choice>
              <mc:Fallback>
                <p:oleObj name="Equation" r:id="rId4" imgW="1028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52471" y="1653789"/>
                        <a:ext cx="2578555" cy="541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324" y="4780853"/>
            <a:ext cx="5549900" cy="80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114800" y="2974368"/>
                <a:ext cx="1709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…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974368"/>
                <a:ext cx="1709571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500" t="-146667" r="-5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2812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Randomly partition data into k clusters</a:t>
            </a:r>
          </a:p>
          <a:p>
            <a:r>
              <a:rPr lang="en-US" dirty="0"/>
              <a:t> </a:t>
            </a:r>
          </a:p>
          <a:p>
            <a:r>
              <a:rPr lang="en-US" b="1" dirty="0"/>
              <a:t>Update step</a:t>
            </a:r>
            <a:r>
              <a:rPr lang="en-US" dirty="0"/>
              <a:t>: Compute the means of clusters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Assignment step: </a:t>
            </a:r>
            <a:r>
              <a:rPr lang="en-US" dirty="0"/>
              <a:t>Reassign each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 to cluster </a:t>
            </a:r>
            <a:r>
              <a:rPr lang="en-US" i="1" dirty="0" err="1"/>
              <a:t>S</a:t>
            </a:r>
            <a:r>
              <a:rPr lang="en-US" i="1" baseline="-25000" dirty="0" err="1"/>
              <a:t>j</a:t>
            </a:r>
            <a:r>
              <a:rPr lang="en-US" i="1" dirty="0"/>
              <a:t> </a:t>
            </a:r>
            <a:r>
              <a:rPr lang="en-US" dirty="0"/>
              <a:t>that has the nearest mean </a:t>
            </a:r>
            <a:r>
              <a:rPr lang="en-US" i="1" dirty="0" err="1"/>
              <a:t>u</a:t>
            </a:r>
            <a:r>
              <a:rPr lang="en-US" i="1" baseline="-25000" dirty="0" err="1"/>
              <a:t>j</a:t>
            </a:r>
            <a:endParaRPr lang="en-US" i="1" baseline="-25000" dirty="0"/>
          </a:p>
          <a:p>
            <a:pPr marL="0" indent="0">
              <a:buNone/>
            </a:pPr>
            <a:r>
              <a:rPr lang="en-US" b="1" i="1" baseline="-25000" dirty="0"/>
              <a:t>Nearest mean minimizes squared Euclidean distance</a:t>
            </a:r>
            <a:endParaRPr lang="en-US" b="1" i="1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317073" y="3182866"/>
          <a:ext cx="2114550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Equation" r:id="rId4" imgW="952500" imgH="495300" progId="Equation.3">
                  <p:embed/>
                </p:oleObj>
              </mc:Choice>
              <mc:Fallback>
                <p:oleObj name="Equation" r:id="rId4" imgW="9525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17073" y="3182866"/>
                        <a:ext cx="2114550" cy="1100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4238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Iterations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9200"/>
            <a:ext cx="9144000" cy="186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92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60BA-2829-9340-885E-BD74E88C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Latent structure in high dimensional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98608D-9E18-3040-B031-DC1D79D94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134579"/>
            <a:ext cx="3679031" cy="36790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7C3C8-EFE0-0947-97CE-E558AF71C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41" y="2134580"/>
            <a:ext cx="3679031" cy="3679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ECB5DA-00E0-4343-9B15-5FAC0F1795AD}"/>
              </a:ext>
            </a:extLst>
          </p:cNvPr>
          <p:cNvSpPr txBox="1"/>
          <p:nvPr/>
        </p:nvSpPr>
        <p:spPr>
          <a:xfrm>
            <a:off x="1839653" y="2320311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Ambient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18A41-AE49-AB4C-8B5C-F27B59CA3811}"/>
              </a:ext>
            </a:extLst>
          </p:cNvPr>
          <p:cNvSpPr txBox="1"/>
          <p:nvPr/>
        </p:nvSpPr>
        <p:spPr>
          <a:xfrm>
            <a:off x="5513034" y="2181812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Low-dimensional</a:t>
            </a:r>
          </a:p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manifold</a:t>
            </a:r>
          </a:p>
        </p:txBody>
      </p:sp>
    </p:spTree>
    <p:extLst>
      <p:ext uri="{BB962C8B-B14F-4D97-AF65-F5344CB8AC3E}">
        <p14:creationId xmlns:p14="http://schemas.microsoft.com/office/powerpoint/2010/main" val="833044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84095"/>
            <a:ext cx="8229600" cy="1143000"/>
          </a:xfrm>
        </p:spPr>
        <p:txBody>
          <a:bodyPr/>
          <a:lstStyle/>
          <a:p>
            <a:r>
              <a:rPr lang="en-US" dirty="0"/>
              <a:t>Will this process stop?</a:t>
            </a:r>
          </a:p>
        </p:txBody>
      </p:sp>
    </p:spTree>
    <p:extLst>
      <p:ext uri="{BB962C8B-B14F-4D97-AF65-F5344CB8AC3E}">
        <p14:creationId xmlns:p14="http://schemas.microsoft.com/office/powerpoint/2010/main" val="1240223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Yes: K-means Converges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  <a:p>
            <a:r>
              <a:rPr lang="en-US" dirty="0"/>
              <a:t>Each step LOWERS mean squared error</a:t>
            </a:r>
          </a:p>
          <a:p>
            <a:r>
              <a:rPr lang="en-US" dirty="0"/>
              <a:t>Update of means lowers variance</a:t>
            </a:r>
          </a:p>
          <a:p>
            <a:r>
              <a:rPr lang="en-US" dirty="0"/>
              <a:t>Reassignment of points to nearby means lowers variance</a:t>
            </a:r>
          </a:p>
        </p:txBody>
      </p:sp>
    </p:spTree>
    <p:extLst>
      <p:ext uri="{BB962C8B-B14F-4D97-AF65-F5344CB8AC3E}">
        <p14:creationId xmlns:p14="http://schemas.microsoft.com/office/powerpoint/2010/main" val="13040478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converge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 a local minima. </a:t>
            </a:r>
          </a:p>
          <a:p>
            <a:endParaRPr lang="en-US" dirty="0"/>
          </a:p>
          <a:p>
            <a:r>
              <a:rPr lang="en-US" dirty="0"/>
              <a:t>Sensitive to initial conditions </a:t>
            </a:r>
          </a:p>
          <a:p>
            <a:endParaRPr lang="en-US" dirty="0"/>
          </a:p>
          <a:p>
            <a:r>
              <a:rPr lang="en-US" dirty="0"/>
              <a:t>Methods for initialization: </a:t>
            </a:r>
          </a:p>
          <a:p>
            <a:pPr lvl="1"/>
            <a:r>
              <a:rPr lang="en-US" dirty="0" err="1"/>
              <a:t>Forgy</a:t>
            </a:r>
            <a:r>
              <a:rPr lang="en-US" dirty="0"/>
              <a:t>: K observations chosen as means</a:t>
            </a:r>
          </a:p>
          <a:p>
            <a:pPr lvl="1"/>
            <a:r>
              <a:rPr lang="en-US" dirty="0"/>
              <a:t>Random Partition: Randomly partitions data</a:t>
            </a:r>
          </a:p>
        </p:txBody>
      </p:sp>
    </p:spTree>
    <p:extLst>
      <p:ext uri="{BB962C8B-B14F-4D97-AF65-F5344CB8AC3E}">
        <p14:creationId xmlns:p14="http://schemas.microsoft.com/office/powerpoint/2010/main" val="20615132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3E8DC-E151-704F-AAB8-E4F120F055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B32E2-47CF-E545-88DE-D17E9D7D25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zUnXsAnl2jlUJAHMGDLt6">
            <a:extLst>
              <a:ext uri="{FF2B5EF4-FFF2-40B4-BE49-F238E27FC236}">
                <a16:creationId xmlns:a16="http://schemas.microsoft.com/office/drawing/2014/main" id="{510F3285-2E5A-3A47-8B41-24FB9492F21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403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this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Assumes a shape for the cluster: spectral clustering can help with this</a:t>
            </a:r>
          </a:p>
          <a:p>
            <a:r>
              <a:rPr lang="en-US" dirty="0"/>
              <a:t>Must give number of clusters: there are methods to choose the number of clusters</a:t>
            </a:r>
          </a:p>
          <a:p>
            <a:r>
              <a:rPr lang="en-US" dirty="0"/>
              <a:t>Sensitive to outliers:  k-</a:t>
            </a:r>
            <a:r>
              <a:rPr lang="en-US" dirty="0" err="1"/>
              <a:t>mediods</a:t>
            </a:r>
            <a:r>
              <a:rPr lang="en-US" dirty="0"/>
              <a:t> helps with this</a:t>
            </a:r>
          </a:p>
          <a:p>
            <a:r>
              <a:rPr lang="en-US" dirty="0"/>
              <a:t>Finds a local minima: repeat with different initializations</a:t>
            </a:r>
          </a:p>
        </p:txBody>
      </p:sp>
    </p:spTree>
    <p:extLst>
      <p:ext uri="{BB962C8B-B14F-4D97-AF65-F5344CB8AC3E}">
        <p14:creationId xmlns:p14="http://schemas.microsoft.com/office/powerpoint/2010/main" val="16957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pick 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keep increasing K the fit keeps getting better!</a:t>
            </a:r>
          </a:p>
          <a:p>
            <a:r>
              <a:rPr lang="en-US" dirty="0"/>
              <a:t>K has to balance between </a:t>
            </a:r>
            <a:r>
              <a:rPr lang="en-US" dirty="0" err="1"/>
              <a:t>overfitting</a:t>
            </a:r>
            <a:r>
              <a:rPr lang="en-US" dirty="0"/>
              <a:t>, having too many parameters and modeling the data</a:t>
            </a:r>
          </a:p>
          <a:p>
            <a:r>
              <a:rPr lang="en-US" dirty="0" err="1"/>
              <a:t>Akaike</a:t>
            </a:r>
            <a:r>
              <a:rPr lang="en-US" dirty="0"/>
              <a:t> Information Criterion:</a:t>
            </a:r>
          </a:p>
          <a:p>
            <a:endParaRPr lang="en-US" dirty="0"/>
          </a:p>
          <a:p>
            <a:r>
              <a:rPr lang="en-US" dirty="0"/>
              <a:t>Model selection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204921" y="4377531"/>
          <a:ext cx="2668588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Equation" r:id="rId4" imgW="1485900" imgH="419100" progId="Equation.3">
                  <p:embed/>
                </p:oleObj>
              </mc:Choice>
              <mc:Fallback>
                <p:oleObj name="Equation" r:id="rId4" imgW="14859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04921" y="4377531"/>
                        <a:ext cx="2668588" cy="75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1278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Silhouette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567"/>
          </a:xfrm>
        </p:spPr>
        <p:txBody>
          <a:bodyPr>
            <a:normAutofit/>
          </a:bodyPr>
          <a:lstStyle/>
          <a:p>
            <a:r>
              <a:rPr lang="en-US" dirty="0"/>
              <a:t>Measures the appropriateness of cluster assignments</a:t>
            </a:r>
          </a:p>
          <a:p>
            <a:r>
              <a:rPr lang="en-US" dirty="0"/>
              <a:t>Within cluster dissimilarity</a:t>
            </a:r>
          </a:p>
          <a:p>
            <a:r>
              <a:rPr lang="en-US" dirty="0"/>
              <a:t>Between cluster dissimilarity: </a:t>
            </a:r>
          </a:p>
          <a:p>
            <a:endParaRPr lang="en-US" dirty="0"/>
          </a:p>
          <a:p>
            <a:r>
              <a:rPr lang="en-US" dirty="0"/>
              <a:t>Silhouette score</a:t>
            </a:r>
          </a:p>
          <a:p>
            <a:endParaRPr lang="en-US" dirty="0"/>
          </a:p>
          <a:p>
            <a:r>
              <a:rPr lang="en-US" dirty="0"/>
              <a:t>Can be used for picking k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5604822" y="2715716"/>
          <a:ext cx="1911350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5" name="Equation" r:id="rId4" imgW="1092200" imgH="393700" progId="Equation.3">
                  <p:embed/>
                </p:oleObj>
              </mc:Choice>
              <mc:Fallback>
                <p:oleObj name="Equation" r:id="rId4" imgW="1092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04822" y="2715716"/>
                        <a:ext cx="1911350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024585" y="3813622"/>
          <a:ext cx="3080836" cy="770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6" name="Equation" r:id="rId6" imgW="1625600" imgH="406400" progId="Equation.3">
                  <p:embed/>
                </p:oleObj>
              </mc:Choice>
              <mc:Fallback>
                <p:oleObj name="Equation" r:id="rId6" imgW="16256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24585" y="3813622"/>
                        <a:ext cx="3080836" cy="7702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0707" y="4430322"/>
            <a:ext cx="40386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184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in Single-Cell RNA-</a:t>
            </a:r>
            <a:r>
              <a:rPr lang="en-US" dirty="0" err="1"/>
              <a:t>seq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006600"/>
            <a:ext cx="8737600" cy="284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58625"/>
            <a:ext cx="9144000" cy="20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254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 err="1"/>
              <a:t>Laplacian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 = similarity or adjacency matrix</a:t>
            </a:r>
          </a:p>
          <a:p>
            <a:pPr lvl="1"/>
            <a:r>
              <a:rPr lang="en-US" dirty="0"/>
              <a:t>Adjacency matrix can be a </a:t>
            </a:r>
            <a:r>
              <a:rPr lang="en-US" dirty="0" err="1"/>
              <a:t>binarized</a:t>
            </a:r>
            <a:r>
              <a:rPr lang="en-US" dirty="0"/>
              <a:t> 0-1 matrix</a:t>
            </a:r>
          </a:p>
          <a:p>
            <a:r>
              <a:rPr lang="en-US" dirty="0"/>
              <a:t>D = Degree Matrix</a:t>
            </a:r>
          </a:p>
          <a:p>
            <a:endParaRPr lang="en-US" dirty="0"/>
          </a:p>
          <a:p>
            <a:r>
              <a:rPr lang="en-US" dirty="0"/>
              <a:t>Graph </a:t>
            </a:r>
            <a:r>
              <a:rPr lang="en-US" dirty="0" err="1"/>
              <a:t>Laplacian</a:t>
            </a:r>
            <a:r>
              <a:rPr lang="en-US" dirty="0"/>
              <a:t>: L = D-W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951" y="2775934"/>
            <a:ext cx="2174364" cy="993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3" y="4646088"/>
            <a:ext cx="8458241" cy="20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522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Normalizations of the </a:t>
            </a:r>
            <a:r>
              <a:rPr lang="en-US" dirty="0" err="1"/>
              <a:t>Laplacian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common normalizations: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First is called a symmetric normalization</a:t>
            </a:r>
          </a:p>
          <a:p>
            <a:pPr lvl="1"/>
            <a:r>
              <a:rPr lang="en-US" dirty="0"/>
              <a:t>Spectral clustering on EV of this [Ng et al 2002]</a:t>
            </a:r>
          </a:p>
          <a:p>
            <a:r>
              <a:rPr lang="en-US" dirty="0"/>
              <a:t>Second is called a random walk normalization</a:t>
            </a:r>
          </a:p>
          <a:p>
            <a:pPr lvl="1"/>
            <a:r>
              <a:rPr lang="en-US" dirty="0"/>
              <a:t>Spectral clustering on EV of this [Shi and Malik 2000]</a:t>
            </a:r>
          </a:p>
          <a:p>
            <a:pPr lvl="1"/>
            <a:r>
              <a:rPr lang="en-US" dirty="0"/>
              <a:t>Related to Markov transition matrix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46" y="2374900"/>
            <a:ext cx="4635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30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How do we learn the shape of data?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38142" y="3695802"/>
            <a:ext cx="257175" cy="2482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13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5575685" y="3681534"/>
            <a:ext cx="257175" cy="2482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13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5E6C07-63EF-684A-8BBF-10E9AFF79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01" y="1690692"/>
            <a:ext cx="8565023" cy="41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919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Laplacian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Markov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L=I –D</a:t>
            </a:r>
            <a:r>
              <a:rPr lang="en-US" baseline="30000" dirty="0"/>
              <a:t>-1</a:t>
            </a:r>
            <a:r>
              <a:rPr lang="en-US" dirty="0"/>
              <a:t>W is </a:t>
            </a:r>
            <a:r>
              <a:rPr lang="en-US" dirty="0" err="1"/>
              <a:t>Laplacian</a:t>
            </a:r>
            <a:endParaRPr lang="en-US" dirty="0"/>
          </a:p>
          <a:p>
            <a:r>
              <a:rPr lang="en-US" dirty="0"/>
              <a:t> M=D</a:t>
            </a:r>
            <a:r>
              <a:rPr lang="en-US" baseline="30000" dirty="0"/>
              <a:t>-1</a:t>
            </a:r>
            <a:r>
              <a:rPr lang="en-US" dirty="0"/>
              <a:t>W is the Markov affinity matrix</a:t>
            </a:r>
          </a:p>
          <a:p>
            <a:r>
              <a:rPr lang="en-US" dirty="0"/>
              <a:t>Same eigenvectors</a:t>
            </a:r>
          </a:p>
          <a:p>
            <a:r>
              <a:rPr lang="en-US" dirty="0"/>
              <a:t>The ordering of eigenvectors is flipped</a:t>
            </a:r>
          </a:p>
          <a:p>
            <a:r>
              <a:rPr lang="en-US" dirty="0"/>
              <a:t>Eigenvalues are now 1-λ</a:t>
            </a:r>
            <a:r>
              <a:rPr lang="en-US" baseline="-25000" dirty="0"/>
              <a:t>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355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Laplacian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Graph </a:t>
            </a:r>
            <a:r>
              <a:rPr lang="en-US" dirty="0" err="1"/>
              <a:t>Laplacian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i="1" dirty="0" err="1"/>
              <a:t>laplacian</a:t>
            </a:r>
            <a:r>
              <a:rPr lang="en-US" b="1" i="1" dirty="0"/>
              <a:t> operator </a:t>
            </a:r>
            <a:r>
              <a:rPr lang="en-US" dirty="0"/>
              <a:t>is the divergence of the gradient also denoted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graph </a:t>
            </a:r>
            <a:r>
              <a:rPr lang="en-US" dirty="0" err="1"/>
              <a:t>laplacian</a:t>
            </a:r>
            <a:r>
              <a:rPr lang="en-US" dirty="0"/>
              <a:t> can be considered a discretized </a:t>
            </a:r>
            <a:r>
              <a:rPr lang="en-US" dirty="0" err="1"/>
              <a:t>Laplacian</a:t>
            </a:r>
            <a:r>
              <a:rPr lang="en-US" dirty="0"/>
              <a:t> operator </a:t>
            </a:r>
          </a:p>
          <a:p>
            <a:r>
              <a:rPr lang="en-US" dirty="0"/>
              <a:t>The transition matrix gives derivatives </a:t>
            </a:r>
          </a:p>
          <a:p>
            <a:r>
              <a:rPr lang="en-US" dirty="0"/>
              <a:t>I-M gives something akin to second derivatives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2674840"/>
            <a:ext cx="4330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998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1" y="699932"/>
            <a:ext cx="8465850" cy="50795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29390" y="5981075"/>
            <a:ext cx="3559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eigenvectors as affinity matrix</a:t>
            </a:r>
          </a:p>
        </p:txBody>
      </p:sp>
    </p:spTree>
    <p:extLst>
      <p:ext uri="{BB962C8B-B14F-4D97-AF65-F5344CB8AC3E}">
        <p14:creationId xmlns:p14="http://schemas.microsoft.com/office/powerpoint/2010/main" val="7155578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iro.medium.com/max/1728/1*p2vrLlFxdJgGZxCGO5WBm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42" y="1052186"/>
            <a:ext cx="8229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8723" y="5047989"/>
            <a:ext cx="61146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there are 10 disconnected nodes all 10 eigenvalues are 0</a:t>
            </a:r>
          </a:p>
          <a:p>
            <a:endParaRPr lang="en-US" dirty="0"/>
          </a:p>
          <a:p>
            <a:r>
              <a:rPr lang="en-US" dirty="0"/>
              <a:t>As we add connections we lift eigenvalues </a:t>
            </a:r>
          </a:p>
          <a:p>
            <a:endParaRPr lang="en-US" dirty="0"/>
          </a:p>
          <a:p>
            <a:r>
              <a:rPr lang="en-US" dirty="0"/>
              <a:t>First eigenvalue will always stay 0</a:t>
            </a:r>
          </a:p>
        </p:txBody>
      </p:sp>
    </p:spTree>
    <p:extLst>
      <p:ext uri="{BB962C8B-B14F-4D97-AF65-F5344CB8AC3E}">
        <p14:creationId xmlns:p14="http://schemas.microsoft.com/office/powerpoint/2010/main" val="4858964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8" y="344988"/>
            <a:ext cx="8839200" cy="403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9140" y="5047989"/>
            <a:ext cx="77067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nonzero eigenvalue is called the “algebraic connectivity” or “Fiedler value” </a:t>
            </a:r>
          </a:p>
          <a:p>
            <a:endParaRPr lang="en-US" dirty="0"/>
          </a:p>
          <a:p>
            <a:r>
              <a:rPr lang="en-US" dirty="0"/>
              <a:t>Estimates density of the graph. </a:t>
            </a:r>
          </a:p>
          <a:p>
            <a:endParaRPr lang="en-US" dirty="0"/>
          </a:p>
          <a:p>
            <a:r>
              <a:rPr lang="en-US" dirty="0"/>
              <a:t>If this graph was densely connected, then it would be 10</a:t>
            </a:r>
          </a:p>
        </p:txBody>
      </p:sp>
    </p:spTree>
    <p:extLst>
      <p:ext uri="{BB962C8B-B14F-4D97-AF65-F5344CB8AC3E}">
        <p14:creationId xmlns:p14="http://schemas.microsoft.com/office/powerpoint/2010/main" val="19190680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447800"/>
            <a:ext cx="8521700" cy="396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9244" y="5511452"/>
            <a:ext cx="639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0 eigenvalues is the number of connected components </a:t>
            </a:r>
          </a:p>
        </p:txBody>
      </p:sp>
    </p:spTree>
    <p:extLst>
      <p:ext uri="{BB962C8B-B14F-4D97-AF65-F5344CB8AC3E}">
        <p14:creationId xmlns:p14="http://schemas.microsoft.com/office/powerpoint/2010/main" val="7191497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Fiedler Vector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638"/>
            <a:ext cx="7816241" cy="33189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8013" y="4832287"/>
            <a:ext cx="875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Second-smallest </a:t>
            </a:r>
            <a:r>
              <a:rPr lang="en-US" dirty="0"/>
              <a:t>Eigenvalue is called Fiedler value, corresponding vector is the Fiedler vector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97339"/>
            <a:ext cx="666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Fiedler value:= approximates minimum cut needed to partition graph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7124" y="5722053"/>
            <a:ext cx="465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if graph was already. In two components?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7124" y="6166936"/>
            <a:ext cx="778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 can be used for partitioning, positive in one partition, negative in another </a:t>
            </a:r>
          </a:p>
        </p:txBody>
      </p:sp>
    </p:spTree>
    <p:extLst>
      <p:ext uri="{BB962C8B-B14F-4D97-AF65-F5344CB8AC3E}">
        <p14:creationId xmlns:p14="http://schemas.microsoft.com/office/powerpoint/2010/main" val="428371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73200"/>
            <a:ext cx="7543800" cy="3911600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>
            <a:off x="6062597" y="3782860"/>
            <a:ext cx="300625" cy="638828"/>
          </a:xfrm>
          <a:prstGeom prst="leftBrace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35671" y="398327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2291" y="5531563"/>
            <a:ext cx="7328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a gap between 4</a:t>
            </a:r>
            <a:r>
              <a:rPr lang="en-US" baseline="30000" dirty="0"/>
              <a:t>th</a:t>
            </a:r>
            <a:r>
              <a:rPr lang="en-US" dirty="0"/>
              <a:t> and 5th values, increases suddenly, indicates that</a:t>
            </a:r>
          </a:p>
          <a:p>
            <a:r>
              <a:rPr lang="en-US" dirty="0"/>
              <a:t>there are 4 clusters in the graph roughly. </a:t>
            </a:r>
          </a:p>
        </p:txBody>
      </p:sp>
    </p:spTree>
    <p:extLst>
      <p:ext uri="{BB962C8B-B14F-4D97-AF65-F5344CB8AC3E}">
        <p14:creationId xmlns:p14="http://schemas.microsoft.com/office/powerpoint/2010/main" val="16085075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Random Walk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r="7797"/>
          <a:stretch/>
        </p:blipFill>
        <p:spPr>
          <a:xfrm>
            <a:off x="1263640" y="2483825"/>
            <a:ext cx="3571914" cy="257693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807227" y="2051295"/>
            <a:ext cx="2214261" cy="37444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03" y="3625699"/>
            <a:ext cx="364537" cy="615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49007" y="183749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Create a cut such that the random walk seldom transitions from one cut to another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79572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Since an eigenvector encodes a path in the data splitting the eigenvector gives lowest chance of random walk crossing boundaries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5849608" y="3987610"/>
          <a:ext cx="199707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" name="Equation" r:id="rId6" imgW="850900" imgH="457200" progId="Equation.3">
                  <p:embed/>
                </p:oleObj>
              </mc:Choice>
              <mc:Fallback>
                <p:oleObj name="Equation" r:id="rId6" imgW="850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49608" y="3987610"/>
                        <a:ext cx="1997075" cy="107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5719309" y="3219298"/>
          <a:ext cx="2600996" cy="655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Equation" r:id="rId8" imgW="1612900" imgH="406400" progId="Equation.3">
                  <p:embed/>
                </p:oleObj>
              </mc:Choice>
              <mc:Fallback>
                <p:oleObj name="Equation" r:id="rId8" imgW="16129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19309" y="3219298"/>
                        <a:ext cx="2600996" cy="655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70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144" y="2292349"/>
            <a:ext cx="5380806" cy="269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01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 Matrix contains Manifold Information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28650" y="2326435"/>
            <a:ext cx="3886200" cy="3850528"/>
          </a:xfrm>
        </p:spPr>
        <p:txBody>
          <a:bodyPr/>
          <a:lstStyle/>
          <a:p>
            <a:r>
              <a:rPr lang="en-US" dirty="0"/>
              <a:t>Regardless of Markov normalization</a:t>
            </a:r>
          </a:p>
          <a:p>
            <a:r>
              <a:rPr lang="en-US" dirty="0"/>
              <a:t>Graph Adjacency Matrix contains the information about the manifold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958" y="2021256"/>
            <a:ext cx="3077392" cy="281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088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891"/>
            <a:ext cx="9144000" cy="64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510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916917"/>
            <a:ext cx="55626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026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Spectral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261" y="1600200"/>
            <a:ext cx="8686800" cy="4525963"/>
          </a:xfrm>
        </p:spPr>
        <p:txBody>
          <a:bodyPr/>
          <a:lstStyle/>
          <a:p>
            <a:r>
              <a:rPr lang="en-US" dirty="0"/>
              <a:t>Compute first K eigenvectors of L (of the smallest eigenvalue)</a:t>
            </a:r>
          </a:p>
          <a:p>
            <a:pPr lvl="1"/>
            <a:r>
              <a:rPr lang="en-US" dirty="0"/>
              <a:t>k-dimensional representation of </a:t>
            </a:r>
            <a:r>
              <a:rPr lang="en-US" dirty="0" err="1"/>
              <a:t>datapoints</a:t>
            </a:r>
            <a:endParaRPr lang="en-US" dirty="0"/>
          </a:p>
          <a:p>
            <a:r>
              <a:rPr lang="en-US" dirty="0"/>
              <a:t>Use K-means clustering on these representations</a:t>
            </a:r>
          </a:p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416392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Clustering Algorithm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58" y="1917700"/>
            <a:ext cx="7566392" cy="351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573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1417638"/>
            <a:ext cx="67564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245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737"/>
            <a:ext cx="8229600" cy="1143000"/>
          </a:xfrm>
        </p:spPr>
        <p:txBody>
          <a:bodyPr/>
          <a:lstStyle/>
          <a:p>
            <a:r>
              <a:rPr lang="en-US" dirty="0"/>
              <a:t>What are advantages of this?</a:t>
            </a:r>
          </a:p>
        </p:txBody>
      </p:sp>
    </p:spTree>
    <p:extLst>
      <p:ext uri="{BB962C8B-B14F-4D97-AF65-F5344CB8AC3E}">
        <p14:creationId xmlns:p14="http://schemas.microsoft.com/office/powerpoint/2010/main" val="19240952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for clusters of arbitrary shape</a:t>
            </a:r>
          </a:p>
          <a:p>
            <a:r>
              <a:rPr lang="en-US" dirty="0"/>
              <a:t>Good for data that is just a graph</a:t>
            </a:r>
          </a:p>
          <a:p>
            <a:r>
              <a:rPr lang="en-US" dirty="0"/>
              <a:t>Only need connectivity information!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812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hlinkClick r:id="rId3"/>
            <a:extLst>
              <a:ext uri="{FF2B5EF4-FFF2-40B4-BE49-F238E27FC236}">
                <a16:creationId xmlns:a16="http://schemas.microsoft.com/office/drawing/2014/main" id="{D64ECF27-18CA-484C-A717-89B692B09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6438"/>
            <a:ext cx="9144000" cy="544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42DD7F-C05F-5941-BFD9-E2C4BC9C8C6C}"/>
              </a:ext>
            </a:extLst>
          </p:cNvPr>
          <p:cNvSpPr/>
          <p:nvPr/>
        </p:nvSpPr>
        <p:spPr>
          <a:xfrm>
            <a:off x="0" y="6550223"/>
            <a:ext cx="58050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scikit-learn.org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/stable/modules/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clustering.html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9919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2D382B-3FCD-F841-893D-839772CC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82DF9-C811-2047-9DF0-0ECAC509D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algorithms partition data to identify groups of similar observations</a:t>
            </a:r>
          </a:p>
          <a:p>
            <a:endParaRPr lang="en-US" dirty="0"/>
          </a:p>
          <a:p>
            <a:r>
              <a:rPr lang="en-US" dirty="0" err="1"/>
              <a:t>KMeans</a:t>
            </a:r>
            <a:r>
              <a:rPr lang="en-US" dirty="0"/>
              <a:t> is an iterative algorithm that minimizes within-cluster distances in the data space</a:t>
            </a:r>
          </a:p>
          <a:p>
            <a:endParaRPr lang="en-US" dirty="0"/>
          </a:p>
          <a:p>
            <a:r>
              <a:rPr lang="en-US" dirty="0"/>
              <a:t>Spectral clustering minimized within-cluster distances using eigenvectors of the </a:t>
            </a:r>
            <a:r>
              <a:rPr lang="en-US" dirty="0" err="1"/>
              <a:t>laplacian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3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Revealed by </a:t>
            </a:r>
            <a:r>
              <a:rPr lang="en-US" dirty="0" err="1"/>
              <a:t>Eigendecomposition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66" y="2047601"/>
            <a:ext cx="6581484" cy="38732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700" y="6457434"/>
            <a:ext cx="2902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Coifman</a:t>
            </a:r>
            <a:r>
              <a:rPr lang="en-US" dirty="0"/>
              <a:t>, Lafon, ACHA 2006]</a:t>
            </a:r>
          </a:p>
        </p:txBody>
      </p:sp>
    </p:spTree>
    <p:extLst>
      <p:ext uri="{BB962C8B-B14F-4D97-AF65-F5344CB8AC3E}">
        <p14:creationId xmlns:p14="http://schemas.microsoft.com/office/powerpoint/2010/main" val="72205086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10692</TotalTime>
  <Words>1869</Words>
  <Application>Microsoft Macintosh PowerPoint</Application>
  <PresentationFormat>On-screen Show (4:3)</PresentationFormat>
  <Paragraphs>393</Paragraphs>
  <Slides>88</Slides>
  <Notes>85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7" baseType="lpstr">
      <vt:lpstr>Arial</vt:lpstr>
      <vt:lpstr>Avenir Book</vt:lpstr>
      <vt:lpstr>Avenir Light</vt:lpstr>
      <vt:lpstr>Avenir Medium</vt:lpstr>
      <vt:lpstr>Calibri</vt:lpstr>
      <vt:lpstr>Calibri Light</vt:lpstr>
      <vt:lpstr>Cambria Math</vt:lpstr>
      <vt:lpstr>mycell-black</vt:lpstr>
      <vt:lpstr>Equation</vt:lpstr>
      <vt:lpstr>PowerPoint Presentation</vt:lpstr>
      <vt:lpstr>PowerPoint Presentation</vt:lpstr>
      <vt:lpstr>Day 3: Denoising, Batch Correction, and Clustering</vt:lpstr>
      <vt:lpstr>Using the manifold model to denoise data</vt:lpstr>
      <vt:lpstr>PowerPoint Presentation</vt:lpstr>
      <vt:lpstr>Latent structure in high dimensional data</vt:lpstr>
      <vt:lpstr>How do we learn the shape of data?</vt:lpstr>
      <vt:lpstr>Affinity Matrix contains Manifold Information </vt:lpstr>
      <vt:lpstr>Revealed by Eigendecomposition </vt:lpstr>
      <vt:lpstr>Lips Dataset: Spoken Digits</vt:lpstr>
      <vt:lpstr>Lips Manifold Diffusion Component</vt:lpstr>
      <vt:lpstr>Non-Linear Dimensionality Reduction </vt:lpstr>
      <vt:lpstr>Other uses of affinity matrices, eigenvectors</vt:lpstr>
      <vt:lpstr>PowerPoint Presentation</vt:lpstr>
      <vt:lpstr>PowerPoint Presentation</vt:lpstr>
      <vt:lpstr>Eigenvectors of Affinity Matrix</vt:lpstr>
      <vt:lpstr>Eigenvectors are frequency harmonics</vt:lpstr>
      <vt:lpstr>Cells are nodes, mRNA gene-counts are signals on a graph</vt:lpstr>
      <vt:lpstr>Graph Fourier Transform</vt:lpstr>
      <vt:lpstr>PowerPoint Presentation</vt:lpstr>
      <vt:lpstr>Imputation Step = Smoothing on Graph</vt:lpstr>
      <vt:lpstr>Vertex Domain</vt:lpstr>
      <vt:lpstr>Low pass filter of Eigenvectors</vt:lpstr>
      <vt:lpstr>Frequency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MAGIC recovers gene-gene relationships in an artificially dropped-out dataset</vt:lpstr>
      <vt:lpstr>Summary of data denoising</vt:lpstr>
      <vt:lpstr>Batch correction</vt:lpstr>
      <vt:lpstr>Batch Effect in Single Cell Data</vt:lpstr>
      <vt:lpstr>Problem with Batch Effect</vt:lpstr>
      <vt:lpstr>Batch Correction </vt:lpstr>
      <vt:lpstr>Batch correction methods </vt:lpstr>
      <vt:lpstr>Mutual Nearest Neighbors </vt:lpstr>
      <vt:lpstr>Mutual Nearest Neighbors</vt:lpstr>
      <vt:lpstr>MNN with MAGIC </vt:lpstr>
      <vt:lpstr>PowerPoint Presentation</vt:lpstr>
      <vt:lpstr>PowerPoint Presentation</vt:lpstr>
      <vt:lpstr>Summary of data denoising</vt:lpstr>
      <vt:lpstr>Clustering</vt:lpstr>
      <vt:lpstr>The human body comprises untold cellular diversity</vt:lpstr>
      <vt:lpstr>Phenotyping in Biology</vt:lpstr>
      <vt:lpstr>tSNE Map of Immune Cells</vt:lpstr>
      <vt:lpstr>Breast Cancer Subtypes</vt:lpstr>
      <vt:lpstr>Clustering Used in Many Ways in Biology</vt:lpstr>
      <vt:lpstr>What is clustering?</vt:lpstr>
      <vt:lpstr>Grouping of Similar Objects</vt:lpstr>
      <vt:lpstr>Density Centers</vt:lpstr>
      <vt:lpstr>Metastable States in A Manifold</vt:lpstr>
      <vt:lpstr>A partitioning of the data space</vt:lpstr>
      <vt:lpstr>How is the partition picked?</vt:lpstr>
      <vt:lpstr>Mean Squared Error</vt:lpstr>
      <vt:lpstr>K-Means Clustering</vt:lpstr>
      <vt:lpstr>Algorithm Iterations</vt:lpstr>
      <vt:lpstr>Will this process stop?</vt:lpstr>
      <vt:lpstr>Yes: K-means Converges</vt:lpstr>
      <vt:lpstr>What does it converge to?</vt:lpstr>
      <vt:lpstr>PowerPoint Presentation</vt:lpstr>
      <vt:lpstr>Limitations of this method</vt:lpstr>
      <vt:lpstr>How do you pick K?</vt:lpstr>
      <vt:lpstr>Cluster Silhouette</vt:lpstr>
      <vt:lpstr>Clustering in Single-Cell RNA-seq</vt:lpstr>
      <vt:lpstr>Graph Laplacian</vt:lpstr>
      <vt:lpstr>Normalizations of the Laplacian</vt:lpstr>
      <vt:lpstr>Laplacian vs Markov Matrix</vt:lpstr>
      <vt:lpstr>Laplacian vs Graph Laplacian</vt:lpstr>
      <vt:lpstr>PowerPoint Presentation</vt:lpstr>
      <vt:lpstr>PowerPoint Presentation</vt:lpstr>
      <vt:lpstr>PowerPoint Presentation</vt:lpstr>
      <vt:lpstr>PowerPoint Presentation</vt:lpstr>
      <vt:lpstr>Fiedler Vector</vt:lpstr>
      <vt:lpstr>PowerPoint Presentation</vt:lpstr>
      <vt:lpstr>Connection to Random Walk</vt:lpstr>
      <vt:lpstr>Cut Algorithm</vt:lpstr>
      <vt:lpstr>PowerPoint Presentation</vt:lpstr>
      <vt:lpstr>Example</vt:lpstr>
      <vt:lpstr>K-means Spectral Clustering</vt:lpstr>
      <vt:lpstr>Spectral Clustering Algorithm</vt:lpstr>
      <vt:lpstr>Illustration of Algorithm</vt:lpstr>
      <vt:lpstr>What are advantages of this?</vt:lpstr>
      <vt:lpstr>Advantages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Yim, Kristina</dc:creator>
  <cp:lastModifiedBy>Burkhardt, Daniel</cp:lastModifiedBy>
  <cp:revision>1229</cp:revision>
  <dcterms:created xsi:type="dcterms:W3CDTF">2017-05-18T08:55:51Z</dcterms:created>
  <dcterms:modified xsi:type="dcterms:W3CDTF">2020-05-17T21:25:35Z</dcterms:modified>
</cp:coreProperties>
</file>